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16"/>
  </p:notesMasterIdLst>
  <p:sldIdLst>
    <p:sldId id="256" r:id="rId6"/>
    <p:sldId id="257" r:id="rId7"/>
    <p:sldId id="267" r:id="rId8"/>
    <p:sldId id="258" r:id="rId9"/>
    <p:sldId id="261" r:id="rId10"/>
    <p:sldId id="259" r:id="rId11"/>
    <p:sldId id="260" r:id="rId12"/>
    <p:sldId id="263" r:id="rId13"/>
    <p:sldId id="264" r:id="rId14"/>
    <p:sldId id="266"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240">
          <p15:clr>
            <a:srgbClr val="A4A3A4"/>
          </p15:clr>
        </p15:guide>
        <p15:guide id="2" pos="576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33" d="100"/>
          <a:sy n="33" d="100"/>
        </p:scale>
        <p:origin x="-696" y="-101"/>
      </p:cViewPr>
      <p:guideLst>
        <p:guide orient="horz" pos="3240"/>
        <p:guide pos="57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9599919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0809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8037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2700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0192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2447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58952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6930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8929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4"/>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590800" y="30861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
        <p:nvSpPr>
          <p:cNvPr id="4" name="Google Shape;170;p1">
            <a:extLst>
              <a:ext uri="{FF2B5EF4-FFF2-40B4-BE49-F238E27FC236}">
                <a16:creationId xmlns:a16="http://schemas.microsoft.com/office/drawing/2014/main" xmlns="" id="{8173047F-D5B4-85E0-51AE-2E20EA06AA5D}"/>
              </a:ext>
            </a:extLst>
          </p:cNvPr>
          <p:cNvSpPr/>
          <p:nvPr/>
        </p:nvSpPr>
        <p:spPr>
          <a:xfrm>
            <a:off x="2743200" y="3238500"/>
            <a:ext cx="11844130" cy="22775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Cambria"/>
                <a:ea typeface="Cambria"/>
                <a:cs typeface="Cambria"/>
                <a:sym typeface="Cambria"/>
              </a:rPr>
              <a:t/>
            </a:r>
            <a:br>
              <a:rPr lang="en-US" sz="1800" b="1" i="0" u="none" strike="noStrike" cap="none" dirty="0">
                <a:solidFill>
                  <a:srgbClr val="000000"/>
                </a:solidFill>
                <a:latin typeface="Cambria"/>
                <a:ea typeface="Cambria"/>
                <a:cs typeface="Cambria"/>
                <a:sym typeface="Cambria"/>
              </a:rPr>
            </a:br>
            <a:endParaRPr sz="1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2800" b="1" i="0" u="none" strike="noStrike" cap="none" dirty="0">
                <a:solidFill>
                  <a:srgbClr val="000000"/>
                </a:solidFill>
                <a:latin typeface="Cambria"/>
                <a:ea typeface="Cambria"/>
                <a:cs typeface="Cambria"/>
                <a:sym typeface="Cambria"/>
              </a:rPr>
              <a:t>       </a:t>
            </a:r>
            <a:endParaRPr sz="4200" b="1" i="0" u="none" strike="noStrike" cap="none" dirty="0">
              <a:solidFill>
                <a:srgbClr val="000000"/>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rgbClr val="000000"/>
                </a:solidFill>
                <a:latin typeface="Cambria"/>
                <a:ea typeface="Cambria"/>
                <a:cs typeface="Cambria"/>
                <a:sym typeface="Cambria"/>
              </a:rPr>
              <a:t/>
            </a:r>
            <a:br>
              <a:rPr lang="en-US" sz="3200" b="1" i="0" u="none" strike="noStrike" cap="none" dirty="0">
                <a:solidFill>
                  <a:srgbClr val="000000"/>
                </a:solidFill>
                <a:latin typeface="Cambria"/>
                <a:ea typeface="Cambria"/>
                <a:cs typeface="Cambria"/>
                <a:sym typeface="Cambria"/>
              </a:rPr>
            </a:br>
            <a:endParaRPr sz="1800" b="0" i="0" u="none" strike="noStrike" cap="none" dirty="0">
              <a:solidFill>
                <a:srgbClr val="000000"/>
              </a:solidFill>
              <a:latin typeface="Calibri"/>
              <a:ea typeface="Calibri"/>
              <a:cs typeface="Calibri"/>
              <a:sym typeface="Calibri"/>
            </a:endParaRPr>
          </a:p>
        </p:txBody>
      </p:sp>
      <p:sp>
        <p:nvSpPr>
          <p:cNvPr id="8" name="Rectangle 7"/>
          <p:cNvSpPr/>
          <p:nvPr/>
        </p:nvSpPr>
        <p:spPr>
          <a:xfrm>
            <a:off x="2834640" y="4881890"/>
            <a:ext cx="10881360" cy="1323439"/>
          </a:xfrm>
          <a:prstGeom prst="rect">
            <a:avLst/>
          </a:prstGeom>
        </p:spPr>
        <p:txBody>
          <a:bodyPr wrap="square">
            <a:spAutoFit/>
          </a:bodyPr>
          <a:lstStyle/>
          <a:p>
            <a:r>
              <a:rPr lang="en-IN" sz="4000" dirty="0" smtClean="0"/>
              <a:t>INDIAN ECONOMY ON </a:t>
            </a:r>
            <a:r>
              <a:rPr lang="en-IN" sz="4000" dirty="0" smtClean="0"/>
              <a:t>THE  </a:t>
            </a:r>
            <a:r>
              <a:rPr lang="en-IN" sz="4000" dirty="0" smtClean="0"/>
              <a:t>EVE OF </a:t>
            </a:r>
          </a:p>
          <a:p>
            <a:r>
              <a:rPr lang="en-IN" sz="4000" dirty="0" smtClean="0"/>
              <a:t>INDEPENDENCE</a:t>
            </a:r>
            <a:endParaRPr lang="en-IN"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01754" y="614149"/>
            <a:ext cx="13644921" cy="8423466"/>
          </a:xfrm>
          <a:prstGeom prst="rect">
            <a:avLst/>
          </a:prstGeom>
        </p:spPr>
      </p:pic>
    </p:spTree>
    <p:extLst>
      <p:ext uri="{BB962C8B-B14F-4D97-AF65-F5344CB8AC3E}">
        <p14:creationId xmlns:p14="http://schemas.microsoft.com/office/powerpoint/2010/main" xmlns="" val="32293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lang="en-US" sz="1400" dirty="0">
              <a:solidFill>
                <a:schemeClr val="dk1"/>
              </a:solidFill>
              <a:latin typeface="Cambria"/>
              <a:ea typeface="Cambria"/>
              <a:cs typeface="Cambria"/>
              <a:sym typeface="Cambria"/>
            </a:endParaRPr>
          </a:p>
        </p:txBody>
      </p:sp>
      <p:sp>
        <p:nvSpPr>
          <p:cNvPr id="4" name="Rectangle 3"/>
          <p:cNvSpPr/>
          <p:nvPr/>
        </p:nvSpPr>
        <p:spPr>
          <a:xfrm>
            <a:off x="2217420" y="2263141"/>
            <a:ext cx="14493240" cy="5078313"/>
          </a:xfrm>
          <a:prstGeom prst="rect">
            <a:avLst/>
          </a:prstGeom>
        </p:spPr>
        <p:txBody>
          <a:bodyPr wrap="square">
            <a:spAutoFit/>
          </a:bodyPr>
          <a:lstStyle/>
          <a:p>
            <a:pPr marL="342900" lvl="0" indent="-342900" algn="just">
              <a:spcBef>
                <a:spcPct val="20000"/>
              </a:spcBef>
              <a:buClrTx/>
              <a:defRPr/>
            </a:pPr>
            <a:r>
              <a:rPr lang="en-US" sz="3600" kern="1200" dirty="0" smtClean="0">
                <a:solidFill>
                  <a:schemeClr val="dk1"/>
                </a:solidFill>
              </a:rPr>
              <a:t>Population situation also showed backwardness. </a:t>
            </a:r>
          </a:p>
          <a:p>
            <a:pPr marL="342900" lvl="0" indent="-342900" algn="just">
              <a:spcBef>
                <a:spcPct val="20000"/>
              </a:spcBef>
              <a:buClrTx/>
              <a:defRPr/>
            </a:pPr>
            <a:r>
              <a:rPr lang="en-US" sz="3600" kern="1200" dirty="0" smtClean="0">
                <a:solidFill>
                  <a:schemeClr val="dk1"/>
                </a:solidFill>
              </a:rPr>
              <a:t>    (</a:t>
            </a:r>
            <a:r>
              <a:rPr lang="en-US" sz="3600" kern="1200" dirty="0" err="1" smtClean="0">
                <a:solidFill>
                  <a:schemeClr val="dk1"/>
                </a:solidFill>
              </a:rPr>
              <a:t>i</a:t>
            </a:r>
            <a:r>
              <a:rPr lang="en-US" sz="3600" kern="1200" dirty="0" smtClean="0">
                <a:solidFill>
                  <a:schemeClr val="dk1"/>
                </a:solidFill>
              </a:rPr>
              <a:t>) Overall literacy rate was 16%. Female literacy rate was seven percent.</a:t>
            </a:r>
          </a:p>
          <a:p>
            <a:pPr marL="342900" lvl="0" indent="-342900" algn="just">
              <a:spcBef>
                <a:spcPct val="20000"/>
              </a:spcBef>
              <a:buClrTx/>
              <a:defRPr/>
            </a:pPr>
            <a:r>
              <a:rPr lang="en-US" sz="3600" kern="1200" dirty="0" smtClean="0">
                <a:solidFill>
                  <a:schemeClr val="dk1"/>
                </a:solidFill>
              </a:rPr>
              <a:t>   (ii) Death rate was very high due to inadequate public health facilities.</a:t>
            </a:r>
          </a:p>
          <a:p>
            <a:pPr marL="342900" lvl="0" indent="-342900" algn="just">
              <a:spcBef>
                <a:spcPct val="20000"/>
              </a:spcBef>
              <a:buClrTx/>
              <a:defRPr/>
            </a:pPr>
            <a:r>
              <a:rPr lang="en-US" sz="3600" kern="1200" dirty="0" smtClean="0">
                <a:solidFill>
                  <a:schemeClr val="dk1"/>
                </a:solidFill>
              </a:rPr>
              <a:t>    (iii) Infant Mortality Rate was nearly 218 per thousand.</a:t>
            </a:r>
          </a:p>
          <a:p>
            <a:pPr marL="342900" lvl="0" indent="-342900" algn="just">
              <a:spcBef>
                <a:spcPct val="20000"/>
              </a:spcBef>
              <a:buClrTx/>
              <a:defRPr/>
            </a:pPr>
            <a:r>
              <a:rPr lang="en-US" sz="3600" kern="1200" dirty="0" smtClean="0">
                <a:solidFill>
                  <a:schemeClr val="dk1"/>
                </a:solidFill>
              </a:rPr>
              <a:t>    (iii)  Life expectancy at birth was very low (44 years)</a:t>
            </a:r>
          </a:p>
          <a:p>
            <a:pPr marL="342900" lvl="0" indent="-342900" algn="just">
              <a:spcBef>
                <a:spcPct val="20000"/>
              </a:spcBef>
              <a:buClrTx/>
              <a:defRPr/>
            </a:pPr>
            <a:r>
              <a:rPr lang="en-US" sz="3600" kern="1200" dirty="0" smtClean="0">
                <a:solidFill>
                  <a:schemeClr val="dk1"/>
                </a:solidFill>
              </a:rPr>
              <a:t>    (iv) Large section of the population was under extreme poverty</a:t>
            </a:r>
            <a:r>
              <a:rPr lang="en-US" kern="1200" dirty="0" smtClean="0">
                <a:solidFill>
                  <a:schemeClr val="dk1"/>
                </a:solidFill>
              </a:rPr>
              <a:t>.</a:t>
            </a:r>
            <a:endParaRPr lang="en-US" kern="1200"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CF952-6A22-40EA-9D2E-99D77F5604AA}"/>
              </a:ext>
            </a:extLst>
          </p:cNvPr>
          <p:cNvSpPr>
            <a:spLocks noGrp="1"/>
          </p:cNvSpPr>
          <p:nvPr>
            <p:ph type="ctrTitle"/>
          </p:nvPr>
        </p:nvSpPr>
        <p:spPr>
          <a:xfrm>
            <a:off x="4251960" y="754381"/>
            <a:ext cx="9532620" cy="1737359"/>
          </a:xfrm>
        </p:spPr>
        <p:txBody>
          <a:bodyPr/>
          <a:lstStyle/>
          <a:p>
            <a:pPr lvl="0"/>
            <a:r>
              <a:rPr lang="en-US" kern="1200" dirty="0" smtClean="0">
                <a:latin typeface="+mj-lt"/>
              </a:rPr>
              <a:t>THE YEAR OF GREAT DIVIDE</a:t>
            </a:r>
            <a:br>
              <a:rPr lang="en-US" kern="1200" dirty="0" smtClean="0">
                <a:latin typeface="+mj-lt"/>
              </a:rPr>
            </a:br>
            <a:endParaRPr lang="en-US" dirty="0">
              <a:latin typeface="+mj-lt"/>
            </a:endParaRPr>
          </a:p>
        </p:txBody>
      </p:sp>
      <p:sp>
        <p:nvSpPr>
          <p:cNvPr id="3" name="Subtitle 2">
            <a:extLst>
              <a:ext uri="{FF2B5EF4-FFF2-40B4-BE49-F238E27FC236}">
                <a16:creationId xmlns:a16="http://schemas.microsoft.com/office/drawing/2014/main" xmlns="" id="{985913ED-BE7E-63D1-E5B5-BEE2A9E66052}"/>
              </a:ext>
            </a:extLst>
          </p:cNvPr>
          <p:cNvSpPr>
            <a:spLocks noGrp="1"/>
          </p:cNvSpPr>
          <p:nvPr>
            <p:ph type="subTitle" idx="1"/>
          </p:nvPr>
        </p:nvSpPr>
        <p:spPr>
          <a:xfrm>
            <a:off x="1371600" y="2423160"/>
            <a:ext cx="14378940" cy="5417820"/>
          </a:xfrm>
        </p:spPr>
        <p:txBody>
          <a:bodyPr>
            <a:normAutofit/>
          </a:bodyPr>
          <a:lstStyle/>
          <a:p>
            <a:pPr marL="342900" lvl="0" indent="-342900">
              <a:spcBef>
                <a:spcPct val="20000"/>
              </a:spcBef>
              <a:buClrTx/>
              <a:buSzTx/>
              <a:defRPr/>
            </a:pPr>
            <a:r>
              <a:rPr lang="en-US" sz="3600" kern="1200" dirty="0" smtClean="0">
                <a:solidFill>
                  <a:schemeClr val="dk1"/>
                </a:solidFill>
                <a:latin typeface="+mn-lt"/>
              </a:rPr>
              <a:t>1921 </a:t>
            </a:r>
            <a:r>
              <a:rPr lang="en-US" sz="3600" kern="1200" dirty="0" smtClean="0">
                <a:solidFill>
                  <a:schemeClr val="dk1"/>
                </a:solidFill>
                <a:latin typeface="+mn-lt"/>
              </a:rPr>
              <a:t>is considered as the year of Great Divide. Before 1921, the population of India was fluctuating, increasing in one census and decreasing in the other. After 1921, the population never decreased. It showed continuous increase.</a:t>
            </a:r>
          </a:p>
          <a:p>
            <a:endParaRPr lang="en-US" sz="3600" dirty="0"/>
          </a:p>
        </p:txBody>
      </p:sp>
      <p:sp>
        <p:nvSpPr>
          <p:cNvPr id="4" name="Slide Number Placeholder 3">
            <a:extLst>
              <a:ext uri="{FF2B5EF4-FFF2-40B4-BE49-F238E27FC236}">
                <a16:creationId xmlns:a16="http://schemas.microsoft.com/office/drawing/2014/main" xmlns="" id="{D0175A19-F9D7-E7A8-2BA9-B0BBAE1672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p14="http://schemas.microsoft.com/office/powerpoint/2010/main" xmlns="" val="80872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sz="1400" dirty="0">
              <a:solidFill>
                <a:schemeClr val="dk1"/>
              </a:solidFill>
              <a:latin typeface="Cambria"/>
              <a:ea typeface="Cambria"/>
              <a:cs typeface="Cambria"/>
              <a:sym typeface="Cambria"/>
            </a:endParaRPr>
          </a:p>
        </p:txBody>
      </p:sp>
      <p:sp>
        <p:nvSpPr>
          <p:cNvPr id="4" name="Rectangle 3"/>
          <p:cNvSpPr/>
          <p:nvPr/>
        </p:nvSpPr>
        <p:spPr>
          <a:xfrm>
            <a:off x="1485900" y="2057400"/>
            <a:ext cx="14653260" cy="4413516"/>
          </a:xfrm>
          <a:prstGeom prst="rect">
            <a:avLst/>
          </a:prstGeom>
        </p:spPr>
        <p:txBody>
          <a:bodyPr wrap="square">
            <a:spAutoFit/>
          </a:bodyPr>
          <a:lstStyle/>
          <a:p>
            <a:pPr marL="342900" lvl="0" indent="-342900">
              <a:spcBef>
                <a:spcPct val="20000"/>
              </a:spcBef>
              <a:buClrTx/>
              <a:defRPr/>
            </a:pPr>
            <a:r>
              <a:rPr lang="en-US" sz="3600" kern="1200" dirty="0" smtClean="0">
                <a:solidFill>
                  <a:schemeClr val="dk1"/>
                </a:solidFill>
              </a:rPr>
              <a:t>OCCUPATIONAL STRUCTURE</a:t>
            </a:r>
          </a:p>
          <a:p>
            <a:pPr marL="342900" lvl="0" indent="-342900" algn="just">
              <a:spcBef>
                <a:spcPct val="20000"/>
              </a:spcBef>
              <a:buClrTx/>
              <a:defRPr/>
            </a:pPr>
            <a:r>
              <a:rPr lang="en-US" sz="3600" kern="1200" dirty="0" smtClean="0">
                <a:solidFill>
                  <a:schemeClr val="dk1"/>
                </a:solidFill>
              </a:rPr>
              <a:t>    Occupational structure refers to distribution of working population across primary, secondary and tertiary sectors of the economy.</a:t>
            </a:r>
          </a:p>
          <a:p>
            <a:pPr marL="342900" lvl="0" indent="-342900" algn="just">
              <a:spcBef>
                <a:spcPct val="20000"/>
              </a:spcBef>
              <a:buClrTx/>
              <a:defRPr/>
            </a:pPr>
            <a:r>
              <a:rPr lang="en-US" sz="3600" kern="1200" dirty="0" smtClean="0">
                <a:solidFill>
                  <a:schemeClr val="dk1"/>
                </a:solidFill>
              </a:rPr>
              <a:t>   (</a:t>
            </a:r>
            <a:r>
              <a:rPr lang="en-US" sz="3600" kern="1200" dirty="0" err="1" smtClean="0">
                <a:solidFill>
                  <a:schemeClr val="dk1"/>
                </a:solidFill>
              </a:rPr>
              <a:t>i</a:t>
            </a:r>
            <a:r>
              <a:rPr lang="en-US" sz="3600" kern="1200" dirty="0" smtClean="0">
                <a:solidFill>
                  <a:schemeClr val="dk1"/>
                </a:solidFill>
              </a:rPr>
              <a:t>) 70 to 75 percent of Indian working population was engaged in primary sector. </a:t>
            </a:r>
          </a:p>
          <a:p>
            <a:pPr marL="342900" lvl="0" indent="-342900" algn="just">
              <a:spcBef>
                <a:spcPct val="20000"/>
              </a:spcBef>
              <a:buClrTx/>
              <a:defRPr/>
            </a:pPr>
            <a:r>
              <a:rPr lang="en-US" sz="3600" kern="1200" dirty="0" smtClean="0">
                <a:solidFill>
                  <a:schemeClr val="dk1"/>
                </a:solidFill>
              </a:rPr>
              <a:t>   (ii) Less than 10% of the workers were in the secondary sector. </a:t>
            </a:r>
          </a:p>
          <a:p>
            <a:pPr marL="342900" lvl="0" indent="-342900" algn="just">
              <a:spcBef>
                <a:spcPct val="20000"/>
              </a:spcBef>
              <a:buClrTx/>
              <a:defRPr/>
            </a:pPr>
            <a:r>
              <a:rPr lang="en-US" sz="3600" kern="1200" dirty="0" smtClean="0">
                <a:solidFill>
                  <a:schemeClr val="dk1"/>
                </a:solidFill>
              </a:rPr>
              <a:t>   (iii) Tertiary sector employed nearly 15 to 20% of the workers.</a:t>
            </a:r>
            <a:endParaRPr lang="en-US" sz="3600" kern="12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p:cNvPicPr>
            <a:picLocks noChangeAspect="1" noChangeArrowheads="1"/>
          </p:cNvPicPr>
          <p:nvPr/>
        </p:nvPicPr>
        <p:blipFill>
          <a:blip r:embed="rId3"/>
          <a:srcRect/>
          <a:stretch>
            <a:fillRect/>
          </a:stretch>
        </p:blipFill>
        <p:spPr bwMode="auto">
          <a:xfrm>
            <a:off x="2674620" y="2024758"/>
            <a:ext cx="13784580" cy="7736461"/>
          </a:xfrm>
          <a:prstGeom prst="rect">
            <a:avLst/>
          </a:prstGeom>
          <a:noFill/>
          <a:ln w="9525">
            <a:noFill/>
            <a:miter lim="800000"/>
            <a:headEnd/>
            <a:tailEnd/>
          </a:ln>
          <a:effectLst/>
        </p:spPr>
      </p:pic>
      <p:sp>
        <p:nvSpPr>
          <p:cNvPr id="5" name="Title 4"/>
          <p:cNvSpPr>
            <a:spLocks noGrp="1"/>
          </p:cNvSpPr>
          <p:nvPr>
            <p:ph type="title"/>
          </p:nvPr>
        </p:nvSpPr>
        <p:spPr>
          <a:xfrm>
            <a:off x="3794760" y="274638"/>
            <a:ext cx="8435340" cy="1143000"/>
          </a:xfrm>
        </p:spPr>
        <p:txBody>
          <a:bodyPr/>
          <a:lstStyle/>
          <a:p>
            <a:r>
              <a:rPr lang="en-IN" dirty="0" smtClean="0">
                <a:latin typeface="+mj-lt"/>
              </a:rPr>
              <a:t>INFRASTRUCTURE </a:t>
            </a:r>
            <a:endParaRPr lang="en-IN" dirty="0">
              <a:latin typeface="+mj-lt"/>
            </a:endParaRPr>
          </a:p>
        </p:txBody>
      </p:sp>
      <p:sp>
        <p:nvSpPr>
          <p:cNvPr id="6" name="Text Placeholder 5"/>
          <p:cNvSpPr>
            <a:spLocks noGrp="1"/>
          </p:cNvSpPr>
          <p:nvPr>
            <p:ph type="body" idx="1"/>
          </p:nvPr>
        </p:nvSpPr>
        <p:spPr>
          <a:xfrm>
            <a:off x="4091940" y="3086100"/>
            <a:ext cx="4594860" cy="3040063"/>
          </a:xfrm>
        </p:spPr>
        <p:txBody>
          <a:bodyPr/>
          <a:lstStyle/>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sz="1400" dirty="0">
              <a:solidFill>
                <a:schemeClr val="dk1"/>
              </a:solidFill>
              <a:latin typeface="Cambria"/>
              <a:ea typeface="Cambria"/>
              <a:cs typeface="Cambria"/>
              <a:sym typeface="Cambria"/>
            </a:endParaRPr>
          </a:p>
        </p:txBody>
      </p:sp>
      <p:sp>
        <p:nvSpPr>
          <p:cNvPr id="202" name="Google Shape;202;p4"/>
          <p:cNvSpPr/>
          <p:nvPr/>
        </p:nvSpPr>
        <p:spPr>
          <a:xfrm>
            <a:off x="4643120" y="1460500"/>
            <a:ext cx="11844130"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dk1"/>
                </a:solidFill>
                <a:latin typeface="High Tower Text" panose="02040502050506030303" pitchFamily="18" charset="0"/>
                <a:ea typeface="Cambria"/>
                <a:cs typeface="Cambria"/>
                <a:sym typeface="Cambria"/>
              </a:rPr>
              <a:t/>
            </a:r>
            <a:br>
              <a:rPr lang="en-US" sz="2400" b="1" i="0" u="none" strike="noStrike" cap="none" dirty="0">
                <a:solidFill>
                  <a:schemeClr val="dk1"/>
                </a:solidFill>
                <a:latin typeface="High Tower Text" panose="02040502050506030303" pitchFamily="18" charset="0"/>
                <a:ea typeface="Cambria"/>
                <a:cs typeface="Cambria"/>
                <a:sym typeface="Cambria"/>
              </a:rPr>
            </a:br>
            <a:endParaRPr sz="2400" b="1" i="0" u="none" strike="noStrike" cap="none" dirty="0">
              <a:solidFill>
                <a:schemeClr val="dk1"/>
              </a:solidFill>
              <a:latin typeface="High Tower Text" panose="02040502050506030303" pitchFamily="18" charset="0"/>
              <a:ea typeface="Cambria"/>
              <a:cs typeface="Cambria"/>
              <a:sym typeface="Cambria"/>
            </a:endParaRPr>
          </a:p>
          <a:p>
            <a:pPr marL="0" marR="0" lvl="0" indent="0" algn="ctr" rtl="0">
              <a:spcBef>
                <a:spcPts val="0"/>
              </a:spcBef>
              <a:spcAft>
                <a:spcPts val="0"/>
              </a:spcAft>
              <a:buNone/>
            </a:pPr>
            <a:endParaRPr sz="2400" b="1" i="0" u="none" strike="noStrike" cap="none" dirty="0">
              <a:solidFill>
                <a:schemeClr val="dk1"/>
              </a:solidFill>
              <a:latin typeface="High Tower Text" panose="02040502050506030303" pitchFamily="18" charset="0"/>
              <a:ea typeface="Cambria"/>
              <a:cs typeface="Cambria"/>
              <a:sym typeface="Cambria"/>
            </a:endParaRPr>
          </a:p>
          <a:p>
            <a:pPr marL="0" marR="0" lvl="0" indent="0" algn="ctr" rtl="0">
              <a:spcBef>
                <a:spcPts val="0"/>
              </a:spcBef>
              <a:spcAft>
                <a:spcPts val="0"/>
              </a:spcAft>
              <a:buNone/>
            </a:pPr>
            <a:r>
              <a:rPr lang="en-US" sz="2400" b="1" i="0" u="none" strike="noStrike" cap="none" dirty="0">
                <a:solidFill>
                  <a:schemeClr val="dk1"/>
                </a:solidFill>
                <a:latin typeface="High Tower Text" panose="02040502050506030303" pitchFamily="18" charset="0"/>
                <a:ea typeface="Cambria"/>
                <a:cs typeface="Cambria"/>
                <a:sym typeface="Cambria"/>
              </a:rPr>
              <a:t>     </a:t>
            </a:r>
            <a:endParaRPr sz="2400" b="1" i="0" u="none" strike="noStrike" cap="none" dirty="0">
              <a:solidFill>
                <a:schemeClr val="dk1"/>
              </a:solidFill>
              <a:latin typeface="High Tower Text" panose="02040502050506030303" pitchFamily="18" charset="0"/>
              <a:ea typeface="Cambria"/>
              <a:cs typeface="Cambria"/>
              <a:sym typeface="Cambria"/>
            </a:endParaRPr>
          </a:p>
          <a:p>
            <a:pPr marL="0" marR="0" lvl="0" indent="0" algn="ctr" rtl="0">
              <a:spcBef>
                <a:spcPts val="0"/>
              </a:spcBef>
              <a:spcAft>
                <a:spcPts val="0"/>
              </a:spcAft>
              <a:buNone/>
            </a:pPr>
            <a:r>
              <a:rPr lang="en-US" sz="2400" b="1" i="0" u="none" strike="noStrike" cap="none" dirty="0">
                <a:solidFill>
                  <a:schemeClr val="dk1"/>
                </a:solidFill>
                <a:latin typeface="High Tower Text" panose="02040502050506030303" pitchFamily="18" charset="0"/>
                <a:ea typeface="Cambria"/>
                <a:cs typeface="Cambria"/>
                <a:sym typeface="Cambria"/>
              </a:rPr>
              <a:t/>
            </a:r>
            <a:br>
              <a:rPr lang="en-US" sz="2400" b="1" i="0" u="none" strike="noStrike" cap="none" dirty="0">
                <a:solidFill>
                  <a:schemeClr val="dk1"/>
                </a:solidFill>
                <a:latin typeface="High Tower Text" panose="02040502050506030303" pitchFamily="18" charset="0"/>
                <a:ea typeface="Cambria"/>
                <a:cs typeface="Cambria"/>
                <a:sym typeface="Cambria"/>
              </a:rPr>
            </a:br>
            <a:endParaRPr sz="2400" b="0" i="0" u="none" strike="noStrike" cap="none" dirty="0">
              <a:solidFill>
                <a:schemeClr val="dk1"/>
              </a:solidFill>
              <a:latin typeface="High Tower Text" panose="02040502050506030303" pitchFamily="18" charset="0"/>
              <a:ea typeface="Calibri"/>
              <a:cs typeface="Calibri"/>
              <a:sym typeface="Calibri"/>
            </a:endParaRPr>
          </a:p>
        </p:txBody>
      </p:sp>
      <p:sp>
        <p:nvSpPr>
          <p:cNvPr id="5" name="Rectangle 4"/>
          <p:cNvSpPr/>
          <p:nvPr/>
        </p:nvSpPr>
        <p:spPr>
          <a:xfrm>
            <a:off x="2125980" y="2240280"/>
            <a:ext cx="13921740" cy="5410712"/>
          </a:xfrm>
          <a:prstGeom prst="rect">
            <a:avLst/>
          </a:prstGeom>
        </p:spPr>
        <p:txBody>
          <a:bodyPr wrap="square">
            <a:spAutoFit/>
          </a:bodyPr>
          <a:lstStyle/>
          <a:p>
            <a:pPr marL="342900" lvl="0" indent="-342900">
              <a:spcBef>
                <a:spcPct val="20000"/>
              </a:spcBef>
              <a:buClrTx/>
              <a:buFont typeface="Arial" pitchFamily="34" charset="0"/>
              <a:buChar char="•"/>
              <a:defRPr/>
            </a:pPr>
            <a:r>
              <a:rPr lang="en-US" sz="3600" kern="1200" dirty="0" smtClean="0">
                <a:solidFill>
                  <a:schemeClr val="dk1"/>
                </a:solidFill>
              </a:rPr>
              <a:t>The British government took same steps to develop infrastructural facilities in India.</a:t>
            </a:r>
          </a:p>
          <a:p>
            <a:pPr marL="342900" lvl="0" indent="-342900" algn="just">
              <a:spcBef>
                <a:spcPct val="20000"/>
              </a:spcBef>
              <a:buClrTx/>
              <a:defRPr/>
            </a:pPr>
            <a:r>
              <a:rPr lang="en-US" sz="3600" kern="1200" dirty="0" smtClean="0">
                <a:solidFill>
                  <a:schemeClr val="dk1"/>
                </a:solidFill>
              </a:rPr>
              <a:t>      (</a:t>
            </a:r>
            <a:r>
              <a:rPr lang="en-US" sz="3600" kern="1200" dirty="0" err="1" smtClean="0">
                <a:solidFill>
                  <a:schemeClr val="dk1"/>
                </a:solidFill>
              </a:rPr>
              <a:t>i</a:t>
            </a:r>
            <a:r>
              <a:rPr lang="en-US" sz="3600" kern="1200" dirty="0" smtClean="0">
                <a:solidFill>
                  <a:schemeClr val="dk1"/>
                </a:solidFill>
              </a:rPr>
              <a:t>)  Railway was introduced in India. Railway helped the English to transport their goods to the interior parts of India. It also helped in the quick movement of their armed forces.</a:t>
            </a:r>
          </a:p>
          <a:p>
            <a:pPr marL="342900" lvl="0" indent="-342900" algn="just">
              <a:spcBef>
                <a:spcPct val="20000"/>
              </a:spcBef>
              <a:buClrTx/>
              <a:defRPr/>
            </a:pPr>
            <a:r>
              <a:rPr lang="en-US" sz="3600" kern="1200" dirty="0" smtClean="0">
                <a:solidFill>
                  <a:schemeClr val="dk1"/>
                </a:solidFill>
              </a:rPr>
              <a:t>     (ii) A number of roads were constructed. Roads also helped them to transport their goods.</a:t>
            </a:r>
          </a:p>
          <a:p>
            <a:pPr marL="342900" lvl="0" indent="-342900" algn="just">
              <a:spcBef>
                <a:spcPct val="20000"/>
              </a:spcBef>
              <a:buClrTx/>
              <a:defRPr/>
            </a:pPr>
            <a:r>
              <a:rPr lang="en-US" sz="3600" kern="1200" dirty="0" smtClean="0">
                <a:solidFill>
                  <a:schemeClr val="dk1"/>
                </a:solidFill>
              </a:rPr>
              <a:t>     (iii) Post and Telegraphs were developed. Communication facilities were needed for the easy administration of India.</a:t>
            </a:r>
            <a:endParaRPr lang="en-US" sz="3600" kern="1200" dirty="0" smtClean="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txBox="1">
            <a:spLocks noGrp="1"/>
          </p:cNvSpPr>
          <p:nvPr>
            <p:ph type="sldNum" idx="12"/>
          </p:nvPr>
        </p:nvSpPr>
        <p:spPr>
          <a:xfrm>
            <a:off x="1556004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sz="1400" dirty="0">
              <a:solidFill>
                <a:schemeClr val="dk1"/>
              </a:solidFill>
              <a:latin typeface="Cambria"/>
              <a:ea typeface="Cambria"/>
              <a:cs typeface="Cambria"/>
              <a:sym typeface="Cambria"/>
            </a:endParaRPr>
          </a:p>
        </p:txBody>
      </p:sp>
      <p:sp>
        <p:nvSpPr>
          <p:cNvPr id="4" name="Rectangle 3"/>
          <p:cNvSpPr/>
          <p:nvPr/>
        </p:nvSpPr>
        <p:spPr>
          <a:xfrm>
            <a:off x="2080260" y="2811780"/>
            <a:ext cx="14561820" cy="4247317"/>
          </a:xfrm>
          <a:prstGeom prst="rect">
            <a:avLst/>
          </a:prstGeom>
        </p:spPr>
        <p:txBody>
          <a:bodyPr wrap="square">
            <a:spAutoFit/>
          </a:bodyPr>
          <a:lstStyle/>
          <a:p>
            <a:pPr marL="342900" lvl="0" indent="-342900" algn="just">
              <a:lnSpc>
                <a:spcPct val="150000"/>
              </a:lnSpc>
              <a:buClrTx/>
              <a:defRPr/>
            </a:pPr>
            <a:r>
              <a:rPr lang="en-US" sz="3600" kern="1200" dirty="0" smtClean="0">
                <a:solidFill>
                  <a:schemeClr val="dk1"/>
                </a:solidFill>
              </a:rPr>
              <a:t>(iv)Seaports were developed to handle the export of raw materials to Britain and import of finished goods to India.</a:t>
            </a:r>
          </a:p>
          <a:p>
            <a:pPr marL="342900" lvl="0" indent="-342900" algn="just">
              <a:lnSpc>
                <a:spcPct val="150000"/>
              </a:lnSpc>
              <a:buClrTx/>
              <a:defRPr/>
            </a:pPr>
            <a:r>
              <a:rPr lang="en-US" sz="3600" kern="1200" dirty="0" smtClean="0">
                <a:solidFill>
                  <a:schemeClr val="dk1"/>
                </a:solidFill>
              </a:rPr>
              <a:t>    (v) The Inland waterway was built along the coast of Orissa by spending huge amount of money. But it was uneconomic. It could not compete with the Railways.</a:t>
            </a:r>
            <a:endParaRPr lang="en-US" sz="3600" kern="12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txBox="1">
            <a:spLocks noGrp="1"/>
          </p:cNvSpPr>
          <p:nvPr>
            <p:ph type="sldNum" idx="12"/>
          </p:nvPr>
        </p:nvSpPr>
        <p:spPr>
          <a:xfrm>
            <a:off x="15400020" y="963924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sz="1400" dirty="0">
              <a:solidFill>
                <a:schemeClr val="dk1"/>
              </a:solidFill>
              <a:latin typeface="Cambria"/>
              <a:ea typeface="Cambria"/>
              <a:cs typeface="Cambria"/>
              <a:sym typeface="Cambria"/>
            </a:endParaRPr>
          </a:p>
        </p:txBody>
      </p:sp>
      <p:sp>
        <p:nvSpPr>
          <p:cNvPr id="4" name="Rectangle 3"/>
          <p:cNvSpPr/>
          <p:nvPr/>
        </p:nvSpPr>
        <p:spPr>
          <a:xfrm>
            <a:off x="2971800" y="754380"/>
            <a:ext cx="11795760" cy="1323439"/>
          </a:xfrm>
          <a:prstGeom prst="rect">
            <a:avLst/>
          </a:prstGeom>
        </p:spPr>
        <p:txBody>
          <a:bodyPr wrap="square">
            <a:spAutoFit/>
          </a:bodyPr>
          <a:lstStyle/>
          <a:p>
            <a:r>
              <a:rPr lang="en-US" sz="4000" dirty="0" smtClean="0"/>
              <a:t>INTRODUCTION OF RAILWAYS</a:t>
            </a:r>
            <a:br>
              <a:rPr lang="en-US" sz="4000" dirty="0" smtClean="0"/>
            </a:br>
            <a:r>
              <a:rPr lang="en-US" sz="4000" dirty="0" smtClean="0"/>
              <a:t>Railways were introduced in 1850 in India.</a:t>
            </a:r>
            <a:endParaRPr lang="en-IN" sz="4000" dirty="0"/>
          </a:p>
        </p:txBody>
      </p:sp>
      <p:sp>
        <p:nvSpPr>
          <p:cNvPr id="5" name="Rectangle 4"/>
          <p:cNvSpPr/>
          <p:nvPr/>
        </p:nvSpPr>
        <p:spPr>
          <a:xfrm>
            <a:off x="1691640" y="2628900"/>
            <a:ext cx="14790420" cy="5078313"/>
          </a:xfrm>
          <a:prstGeom prst="rect">
            <a:avLst/>
          </a:prstGeom>
        </p:spPr>
        <p:txBody>
          <a:bodyPr wrap="square">
            <a:spAutoFit/>
          </a:bodyPr>
          <a:lstStyle/>
          <a:p>
            <a:pPr>
              <a:lnSpc>
                <a:spcPct val="150000"/>
              </a:lnSpc>
            </a:pPr>
            <a:r>
              <a:rPr lang="en-US" sz="3600" dirty="0" smtClean="0"/>
              <a:t>POSITIVE EFFECTS OF RAILWAYS ON INDIA: </a:t>
            </a:r>
          </a:p>
          <a:p>
            <a:pPr>
              <a:lnSpc>
                <a:spcPct val="150000"/>
              </a:lnSpc>
            </a:pPr>
            <a:r>
              <a:rPr lang="en-US" sz="3600" dirty="0" smtClean="0"/>
              <a:t>Railways helped people to travel long distances. Thus it promoted National Integration.</a:t>
            </a:r>
          </a:p>
          <a:p>
            <a:pPr>
              <a:lnSpc>
                <a:spcPct val="150000"/>
              </a:lnSpc>
            </a:pPr>
            <a:r>
              <a:rPr lang="en-US" sz="3600" dirty="0" smtClean="0"/>
              <a:t>Railways promoted Commercial farming. </a:t>
            </a:r>
          </a:p>
          <a:p>
            <a:pPr>
              <a:lnSpc>
                <a:spcPct val="150000"/>
              </a:lnSpc>
            </a:pPr>
            <a:r>
              <a:rPr lang="en-US" sz="3600" dirty="0" smtClean="0"/>
              <a:t>Volume of India’s export trade increased.</a:t>
            </a:r>
          </a:p>
          <a:p>
            <a:pPr>
              <a:lnSpc>
                <a:spcPct val="150000"/>
              </a:lnSpc>
            </a:pPr>
            <a:r>
              <a:rPr lang="en-US" sz="3600" dirty="0" smtClean="0"/>
              <a:t>Large number of people got jobs in Railways.</a:t>
            </a:r>
            <a:endParaRPr lang="en-IN" sz="3600" dirty="0"/>
          </a:p>
        </p:txBody>
      </p:sp>
    </p:spTree>
    <p:extLst>
      <p:ext uri="{BB962C8B-B14F-4D97-AF65-F5344CB8AC3E}">
        <p14:creationId xmlns:p14="http://schemas.microsoft.com/office/powerpoint/2010/main" xmlns="" val="294115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sz="1400" dirty="0">
              <a:solidFill>
                <a:schemeClr val="dk1"/>
              </a:solidFill>
              <a:latin typeface="Cambria"/>
              <a:ea typeface="Cambria"/>
              <a:cs typeface="Cambria"/>
              <a:sym typeface="Cambria"/>
            </a:endParaRPr>
          </a:p>
        </p:txBody>
      </p:sp>
      <p:sp>
        <p:nvSpPr>
          <p:cNvPr id="4" name="Rectangle 3"/>
          <p:cNvSpPr/>
          <p:nvPr/>
        </p:nvSpPr>
        <p:spPr>
          <a:xfrm>
            <a:off x="2034540" y="2263140"/>
            <a:ext cx="13647420" cy="6463308"/>
          </a:xfrm>
          <a:prstGeom prst="rect">
            <a:avLst/>
          </a:prstGeom>
        </p:spPr>
        <p:txBody>
          <a:bodyPr wrap="square">
            <a:spAutoFit/>
          </a:bodyPr>
          <a:lstStyle/>
          <a:p>
            <a:pPr>
              <a:buNone/>
            </a:pPr>
            <a:r>
              <a:rPr lang="en-US" dirty="0" smtClean="0"/>
              <a:t> </a:t>
            </a:r>
            <a:r>
              <a:rPr lang="en-US" sz="3600" dirty="0" smtClean="0"/>
              <a:t>NEGATIVE EFFECTS OF RAILWAYS ON INDIA:</a:t>
            </a:r>
          </a:p>
          <a:p>
            <a:pPr algn="just">
              <a:lnSpc>
                <a:spcPct val="150000"/>
              </a:lnSpc>
            </a:pPr>
            <a:r>
              <a:rPr lang="en-US" sz="3600" dirty="0" smtClean="0"/>
              <a:t>Railways helped British to collect raw materials from interior parts of India and sell finished goods even in remote areas. This resulted in the decline of Indian Handicrafts industries.</a:t>
            </a:r>
          </a:p>
          <a:p>
            <a:pPr algn="just">
              <a:lnSpc>
                <a:spcPct val="150000"/>
              </a:lnSpc>
            </a:pPr>
            <a:r>
              <a:rPr lang="en-US" sz="3600" dirty="0" smtClean="0"/>
              <a:t>Introduction of Railways promoted Commercial Farming. The villages lost their self sufficiency. </a:t>
            </a:r>
          </a:p>
          <a:p>
            <a:pPr algn="just">
              <a:lnSpc>
                <a:spcPct val="150000"/>
              </a:lnSpc>
            </a:pPr>
            <a:r>
              <a:rPr lang="en-US" sz="3600" dirty="0" smtClean="0"/>
              <a:t>Railways helped British to move their army quickly and suppress National Movements.</a:t>
            </a:r>
            <a:endParaRPr lang="en-IN" sz="3600" dirty="0"/>
          </a:p>
        </p:txBody>
      </p:sp>
    </p:spTree>
    <p:extLst>
      <p:ext uri="{BB962C8B-B14F-4D97-AF65-F5344CB8AC3E}">
        <p14:creationId xmlns:p14="http://schemas.microsoft.com/office/powerpoint/2010/main" xmlns="" val="347843126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c0eef51cb135e67df0bfc52da9099bef">
  <xsd:schema xmlns:xsd="http://www.w3.org/2001/XMLSchema" xmlns:xs="http://www.w3.org/2001/XMLSchema" xmlns:p="http://schemas.microsoft.com/office/2006/metadata/properties" xmlns:ns2="e91115c6-dbcc-4792-b5e1-0b7c1f988c2a" targetNamespace="http://schemas.microsoft.com/office/2006/metadata/properties" ma:root="true" ma:fieldsID="538f8882bc98f3349fd7f5e5153c373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ADCFFC-7B2F-4BDB-A115-A25E01621026}">
  <ds:schemaRefs>
    <ds:schemaRef ds:uri="http://schemas.microsoft.com/sharepoint/v3/contenttype/forms"/>
  </ds:schemaRefs>
</ds:datastoreItem>
</file>

<file path=customXml/itemProps2.xml><?xml version="1.0" encoding="utf-8"?>
<ds:datastoreItem xmlns:ds="http://schemas.openxmlformats.org/officeDocument/2006/customXml" ds:itemID="{17E646F4-D94D-476D-BA6E-BB8C17DCB418}">
  <ds:schemaRefs>
    <ds:schemaRef ds:uri="http://schemas.microsoft.com/office/2006/metadata/contentType"/>
    <ds:schemaRef ds:uri="http://schemas.microsoft.com/office/2006/metadata/properties/metaAttributes"/>
    <ds:schemaRef ds:uri="http://www.w3.org/2000/xmlns/"/>
    <ds:schemaRef ds:uri="http://www.w3.org/2001/XMLSchema"/>
    <ds:schemaRef ds:uri="e91115c6-dbcc-4792-b5e1-0b7c1f988c2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ABBBBF-3E13-4417-BC7E-42FBCAC93BA0}">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424</TotalTime>
  <Words>469</Words>
  <Application>Microsoft Office PowerPoint</Application>
  <PresentationFormat>Custom</PresentationFormat>
  <Paragraphs>46</Paragraphs>
  <Slides>10</Slides>
  <Notes>8</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1_Office Theme</vt:lpstr>
      <vt:lpstr>Office Theme</vt:lpstr>
      <vt:lpstr>Slide 1</vt:lpstr>
      <vt:lpstr>Slide 2</vt:lpstr>
      <vt:lpstr>THE YEAR OF GREAT DIVIDE </vt:lpstr>
      <vt:lpstr>Slide 4</vt:lpstr>
      <vt:lpstr>INFRASTRUCTURE </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41</cp:revision>
  <dcterms:created xsi:type="dcterms:W3CDTF">2006-08-16T00:00:00Z</dcterms:created>
  <dcterms:modified xsi:type="dcterms:W3CDTF">2023-04-18T18:09:14Z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